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2.3 t/m 2.5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 maak opgave </a:t>
            </a:r>
            <a:r>
              <a:rPr lang="nl-NL" sz="2500" dirty="0" smtClean="0"/>
              <a:t>2.6 en 2.7 (dat is tevens het HW)</a:t>
            </a:r>
          </a:p>
          <a:p>
            <a:r>
              <a:rPr lang="nl-NL" sz="2500" dirty="0" smtClean="0"/>
              <a:t>Eerste </a:t>
            </a:r>
            <a:r>
              <a:rPr lang="nl-NL" sz="2500" dirty="0" smtClean="0"/>
              <a:t>5 minuten zelfstandig aan de slag.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294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91857"/>
          <a:stretch/>
        </p:blipFill>
        <p:spPr>
          <a:xfrm>
            <a:off x="0" y="-10319"/>
            <a:ext cx="8085221" cy="551740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87418"/>
          <a:stretch/>
        </p:blipFill>
        <p:spPr>
          <a:xfrm>
            <a:off x="0" y="-10319"/>
            <a:ext cx="8085221" cy="852530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2"/>
          <a:srcRect r="48661" b="64335"/>
          <a:stretch/>
        </p:blipFill>
        <p:spPr>
          <a:xfrm>
            <a:off x="0" y="-10319"/>
            <a:ext cx="4150895" cy="2416635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 rotWithShape="1">
          <a:blip r:embed="rId2"/>
          <a:srcRect r="48214" b="22429"/>
          <a:stretch/>
        </p:blipFill>
        <p:spPr>
          <a:xfrm>
            <a:off x="0" y="-10319"/>
            <a:ext cx="4186989" cy="5256087"/>
          </a:xfrm>
          <a:prstGeom prst="rect">
            <a:avLst/>
          </a:prstGeom>
        </p:spPr>
      </p:pic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/>
          <a:srcRect r="16964" b="73923"/>
          <a:stretch/>
        </p:blipFill>
        <p:spPr>
          <a:xfrm>
            <a:off x="0" y="-10319"/>
            <a:ext cx="6713621" cy="1766930"/>
          </a:xfrm>
          <a:prstGeom prst="rect">
            <a:avLst/>
          </a:prstGeom>
        </p:spPr>
      </p:pic>
      <p:pic>
        <p:nvPicPr>
          <p:cNvPr id="9" name="Tijdelijke aanduiding voor inhoud 3"/>
          <p:cNvPicPr>
            <a:picLocks noChangeAspect="1"/>
          </p:cNvPicPr>
          <p:nvPr/>
        </p:nvPicPr>
        <p:blipFill rotWithShape="1">
          <a:blip r:embed="rId2"/>
          <a:srcRect r="24851" b="66465"/>
          <a:stretch/>
        </p:blipFill>
        <p:spPr>
          <a:xfrm>
            <a:off x="0" y="-10319"/>
            <a:ext cx="6075947" cy="2272256"/>
          </a:xfrm>
          <a:prstGeom prst="rect">
            <a:avLst/>
          </a:prstGeom>
        </p:spPr>
      </p:pic>
      <p:pic>
        <p:nvPicPr>
          <p:cNvPr id="10" name="Tijdelijke aanduiding voor inhoud 3"/>
          <p:cNvPicPr>
            <a:picLocks noChangeAspect="1"/>
          </p:cNvPicPr>
          <p:nvPr/>
        </p:nvPicPr>
        <p:blipFill rotWithShape="1">
          <a:blip r:embed="rId2"/>
          <a:srcRect r="24405" b="59008"/>
          <a:stretch/>
        </p:blipFill>
        <p:spPr>
          <a:xfrm>
            <a:off x="1" y="-10319"/>
            <a:ext cx="6112042" cy="2777582"/>
          </a:xfrm>
          <a:prstGeom prst="rect">
            <a:avLst/>
          </a:prstGeom>
        </p:spPr>
      </p:pic>
      <p:pic>
        <p:nvPicPr>
          <p:cNvPr id="11" name="Tijdelijke aanduiding voor inhoud 3"/>
          <p:cNvPicPr>
            <a:picLocks noChangeAspect="1"/>
          </p:cNvPicPr>
          <p:nvPr/>
        </p:nvPicPr>
        <p:blipFill rotWithShape="1">
          <a:blip r:embed="rId2"/>
          <a:srcRect r="24851" b="766"/>
          <a:stretch/>
        </p:blipFill>
        <p:spPr>
          <a:xfrm>
            <a:off x="0" y="-10319"/>
            <a:ext cx="6075947" cy="6723940"/>
          </a:xfrm>
          <a:prstGeom prst="rect">
            <a:avLst/>
          </a:prstGeom>
        </p:spPr>
      </p:pic>
      <p:pic>
        <p:nvPicPr>
          <p:cNvPr id="12" name="Tijdelijke aanduiding voor inhoud 3"/>
          <p:cNvPicPr>
            <a:picLocks noChangeAspect="1"/>
          </p:cNvPicPr>
          <p:nvPr/>
        </p:nvPicPr>
        <p:blipFill rotWithShape="1">
          <a:blip r:embed="rId2"/>
          <a:srcRect r="16220" b="66465"/>
          <a:stretch/>
        </p:blipFill>
        <p:spPr>
          <a:xfrm>
            <a:off x="0" y="-10319"/>
            <a:ext cx="6773779" cy="2272256"/>
          </a:xfrm>
          <a:prstGeom prst="rect">
            <a:avLst/>
          </a:prstGeom>
        </p:spPr>
      </p:pic>
      <p:pic>
        <p:nvPicPr>
          <p:cNvPr id="13" name="Tijdelijke aanduiding voor inhoud 3"/>
          <p:cNvPicPr>
            <a:picLocks noChangeAspect="1"/>
          </p:cNvPicPr>
          <p:nvPr/>
        </p:nvPicPr>
        <p:blipFill rotWithShape="1">
          <a:blip r:embed="rId2"/>
          <a:srcRect r="16667" b="58830"/>
          <a:stretch/>
        </p:blipFill>
        <p:spPr>
          <a:xfrm>
            <a:off x="1" y="-10319"/>
            <a:ext cx="6737684" cy="2789614"/>
          </a:xfrm>
          <a:prstGeom prst="rect">
            <a:avLst/>
          </a:prstGeom>
        </p:spPr>
      </p:pic>
      <p:pic>
        <p:nvPicPr>
          <p:cNvPr id="14" name="Tijdelijke aanduiding voor inhoud 3"/>
          <p:cNvPicPr>
            <a:picLocks noChangeAspect="1"/>
          </p:cNvPicPr>
          <p:nvPr/>
        </p:nvPicPr>
        <p:blipFill rotWithShape="1">
          <a:blip r:embed="rId2"/>
          <a:srcRect r="16369" b="-299"/>
          <a:stretch/>
        </p:blipFill>
        <p:spPr>
          <a:xfrm>
            <a:off x="0" y="-10319"/>
            <a:ext cx="6761747" cy="6796130"/>
          </a:xfrm>
          <a:prstGeom prst="rect">
            <a:avLst/>
          </a:prstGeom>
        </p:spPr>
      </p:pic>
      <p:pic>
        <p:nvPicPr>
          <p:cNvPr id="15" name="Tijdelijke aanduiding voor inhoud 3"/>
          <p:cNvPicPr>
            <a:picLocks noChangeAspect="1"/>
          </p:cNvPicPr>
          <p:nvPr/>
        </p:nvPicPr>
        <p:blipFill rotWithShape="1">
          <a:blip r:embed="rId2"/>
          <a:srcRect l="-1" r="149" b="70017"/>
          <a:stretch/>
        </p:blipFill>
        <p:spPr>
          <a:xfrm>
            <a:off x="0" y="-10319"/>
            <a:ext cx="8073189" cy="2031624"/>
          </a:xfrm>
          <a:prstGeom prst="rect">
            <a:avLst/>
          </a:prstGeom>
        </p:spPr>
      </p:pic>
      <p:pic>
        <p:nvPicPr>
          <p:cNvPr id="16" name="Tijdelijke aanduiding voor inhoud 3"/>
          <p:cNvPicPr>
            <a:picLocks noChangeAspect="1"/>
          </p:cNvPicPr>
          <p:nvPr/>
        </p:nvPicPr>
        <p:blipFill rotWithShape="1">
          <a:blip r:embed="rId2"/>
          <a:srcRect l="1" r="258" b="62777"/>
          <a:stretch/>
        </p:blipFill>
        <p:spPr>
          <a:xfrm>
            <a:off x="0" y="-10319"/>
            <a:ext cx="8064347" cy="2522165"/>
          </a:xfrm>
          <a:prstGeom prst="rect">
            <a:avLst/>
          </a:prstGeom>
        </p:spPr>
      </p:pic>
      <p:pic>
        <p:nvPicPr>
          <p:cNvPr id="17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319"/>
            <a:ext cx="8085221" cy="677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0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3706"/>
          <a:stretch/>
        </p:blipFill>
        <p:spPr>
          <a:xfrm>
            <a:off x="0" y="0"/>
            <a:ext cx="12192000" cy="818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5558"/>
          <a:stretch/>
        </p:blipFill>
        <p:spPr>
          <a:xfrm>
            <a:off x="0" y="0"/>
            <a:ext cx="12192000" cy="12272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5809"/>
          <a:stretch/>
        </p:blipFill>
        <p:spPr>
          <a:xfrm>
            <a:off x="0" y="0"/>
            <a:ext cx="12192000" cy="16723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5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7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409074"/>
            <a:ext cx="8596668" cy="1521326"/>
          </a:xfrm>
        </p:spPr>
        <p:txBody>
          <a:bodyPr/>
          <a:lstStyle/>
          <a:p>
            <a:r>
              <a:rPr lang="nl-NL" dirty="0" smtClean="0"/>
              <a:t>Maximale omzet: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721895"/>
            <a:ext cx="8596668" cy="5319467"/>
          </a:xfrm>
        </p:spPr>
        <p:txBody>
          <a:bodyPr>
            <a:noAutofit/>
          </a:bodyPr>
          <a:lstStyle/>
          <a:p>
            <a:r>
              <a:rPr lang="nl-NL" sz="2500" dirty="0" smtClean="0"/>
              <a:t>Voor maximale omzet te berekenen moeten we dus weten wanneer MO = 0.</a:t>
            </a:r>
          </a:p>
          <a:p>
            <a:r>
              <a:rPr lang="nl-NL" sz="2500" dirty="0" smtClean="0"/>
              <a:t>Als we dit weten, weten we alleen de hoeveelheid, deze moeten we dan invullen in de </a:t>
            </a:r>
            <a:r>
              <a:rPr lang="nl-NL" sz="2500" dirty="0" err="1" smtClean="0"/>
              <a:t>prijsafzetfunctie</a:t>
            </a:r>
            <a:r>
              <a:rPr lang="nl-NL" sz="2500" dirty="0" smtClean="0"/>
              <a:t> op de prijs te achterhalen.</a:t>
            </a:r>
          </a:p>
          <a:p>
            <a:r>
              <a:rPr lang="nl-NL" sz="2500" dirty="0" smtClean="0"/>
              <a:t>In de vorige som was MO = 0 bij een Q van 50 (zie figuur 2.1)</a:t>
            </a:r>
          </a:p>
          <a:p>
            <a:r>
              <a:rPr lang="nl-NL" sz="2500" dirty="0" smtClean="0"/>
              <a:t>De </a:t>
            </a:r>
            <a:r>
              <a:rPr lang="nl-NL" sz="2500" dirty="0" err="1" smtClean="0"/>
              <a:t>prijsafzetfunctie</a:t>
            </a:r>
            <a:r>
              <a:rPr lang="nl-NL" sz="2500" dirty="0" smtClean="0"/>
              <a:t> was: p = -1.2q + 120</a:t>
            </a:r>
          </a:p>
          <a:p>
            <a:r>
              <a:rPr lang="nl-NL" sz="2500" dirty="0" smtClean="0"/>
              <a:t>Dus de prijs van -1.2 * 50 + 120 = 60 is de omzet maximaal.</a:t>
            </a:r>
          </a:p>
          <a:p>
            <a:r>
              <a:rPr lang="nl-NL" sz="2500" dirty="0" smtClean="0"/>
              <a:t>De totale omzet = 60 * 50 = 300.000 (Q was in 1.000 stuks).</a:t>
            </a:r>
          </a:p>
          <a:p>
            <a:r>
              <a:rPr lang="nl-NL" sz="2500" dirty="0" smtClean="0"/>
              <a:t>We gaan nu achterhalen hoe we maximale winst kunnen bereken.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1136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2.6 t/m 2.7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</a:t>
            </a:r>
            <a:r>
              <a:rPr lang="nl-NL" sz="2500" dirty="0" smtClean="0"/>
              <a:t>klaar, kan je aan een ander vak.</a:t>
            </a:r>
          </a:p>
          <a:p>
            <a:r>
              <a:rPr lang="nl-NL" sz="2500" dirty="0" smtClean="0"/>
              <a:t>Eerste </a:t>
            </a:r>
            <a:r>
              <a:rPr lang="nl-NL" sz="2500" dirty="0" smtClean="0"/>
              <a:t>5 minuten zelfstandig aan de slag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Kom je er niet uit stel vragen of lees de tekst</a:t>
            </a:r>
          </a:p>
          <a:p>
            <a:r>
              <a:rPr lang="nl-NL" sz="2500" dirty="0" smtClean="0"/>
              <a:t>MO = MK, nodig voor maximale winst.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664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5652"/>
          <a:stretch/>
        </p:blipFill>
        <p:spPr>
          <a:xfrm>
            <a:off x="-1" y="2027075"/>
            <a:ext cx="12091737" cy="704094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381"/>
            <a:ext cx="12192000" cy="117894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41149"/>
            <a:ext cx="4415589" cy="968689"/>
          </a:xfrm>
          <a:prstGeom prst="rect">
            <a:avLst/>
          </a:prstGeom>
        </p:spPr>
      </p:pic>
      <p:pic>
        <p:nvPicPr>
          <p:cNvPr id="8" name="Tijdelijke aanduiding voor inhoud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027074"/>
            <a:ext cx="12091737" cy="129554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322617"/>
            <a:ext cx="12091736" cy="94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44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160168" cy="686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0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3" y="0"/>
            <a:ext cx="10933589" cy="687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2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0990"/>
          <a:stretch/>
        </p:blipFill>
        <p:spPr>
          <a:xfrm>
            <a:off x="0" y="0"/>
            <a:ext cx="12192000" cy="8783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690"/>
          <a:stretch/>
        </p:blipFill>
        <p:spPr>
          <a:xfrm>
            <a:off x="0" y="0"/>
            <a:ext cx="12192000" cy="20934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6096"/>
          <a:stretch/>
        </p:blipFill>
        <p:spPr>
          <a:xfrm>
            <a:off x="0" y="0"/>
            <a:ext cx="12192000" cy="249053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7503"/>
          <a:stretch/>
        </p:blipFill>
        <p:spPr>
          <a:xfrm>
            <a:off x="0" y="0"/>
            <a:ext cx="12192000" cy="28875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9951"/>
          <a:stretch/>
        </p:blipFill>
        <p:spPr>
          <a:xfrm>
            <a:off x="0" y="0"/>
            <a:ext cx="12192000" cy="32364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2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2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les:</a:t>
            </a:r>
          </a:p>
          <a:p>
            <a:r>
              <a:rPr lang="nl-NL" sz="2500" dirty="0" smtClean="0"/>
              <a:t>Nabespreken opgave 1.30</a:t>
            </a:r>
          </a:p>
          <a:p>
            <a:r>
              <a:rPr lang="nl-NL" sz="2500" dirty="0" smtClean="0"/>
              <a:t>Opgaves 2.1 t/m 2.7: het monopolie.</a:t>
            </a:r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6666"/>
          <a:stretch/>
        </p:blipFill>
        <p:spPr>
          <a:xfrm>
            <a:off x="-1" y="0"/>
            <a:ext cx="6942221" cy="228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3333"/>
          <a:stretch/>
        </p:blipFill>
        <p:spPr>
          <a:xfrm>
            <a:off x="-1" y="0"/>
            <a:ext cx="6942221" cy="457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91052"/>
          <a:stretch/>
        </p:blipFill>
        <p:spPr>
          <a:xfrm>
            <a:off x="-1" y="0"/>
            <a:ext cx="6942221" cy="6136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942221" cy="685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78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043"/>
          <a:stretch/>
        </p:blipFill>
        <p:spPr>
          <a:xfrm>
            <a:off x="0" y="-1"/>
            <a:ext cx="12192000" cy="4090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7066"/>
          <a:stretch/>
        </p:blipFill>
        <p:spPr>
          <a:xfrm>
            <a:off x="0" y="0"/>
            <a:ext cx="12192000" cy="11790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0513"/>
          <a:stretch/>
        </p:blipFill>
        <p:spPr>
          <a:xfrm>
            <a:off x="0" y="0"/>
            <a:ext cx="12192000" cy="15159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5770"/>
          <a:stretch/>
        </p:blipFill>
        <p:spPr>
          <a:xfrm>
            <a:off x="0" y="-1"/>
            <a:ext cx="12192000" cy="227396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1728"/>
          <a:stretch/>
        </p:blipFill>
        <p:spPr>
          <a:xfrm>
            <a:off x="0" y="0"/>
            <a:ext cx="12192000" cy="299586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5176"/>
          <a:stretch/>
        </p:blipFill>
        <p:spPr>
          <a:xfrm>
            <a:off x="0" y="0"/>
            <a:ext cx="12192000" cy="333274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8389"/>
          <a:stretch/>
        </p:blipFill>
        <p:spPr>
          <a:xfrm>
            <a:off x="0" y="0"/>
            <a:ext cx="12192000" cy="368166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14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0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</a:t>
            </a:r>
            <a:r>
              <a:rPr lang="nl-NL" sz="2500" dirty="0" smtClean="0"/>
              <a:t>monopolie: de enige aanbieder.</a:t>
            </a:r>
          </a:p>
          <a:p>
            <a:endParaRPr lang="nl-NL" sz="2500" dirty="0"/>
          </a:p>
          <a:p>
            <a:r>
              <a:rPr lang="nl-NL" sz="2500" dirty="0" smtClean="0"/>
              <a:t>Aantal aanbieders: 1</a:t>
            </a:r>
          </a:p>
          <a:p>
            <a:r>
              <a:rPr lang="nl-NL" sz="2500" dirty="0" smtClean="0"/>
              <a:t>Type product: uniek (niet homogeen of heterogeen).</a:t>
            </a:r>
          </a:p>
          <a:p>
            <a:r>
              <a:rPr lang="nl-NL" sz="2500" dirty="0" smtClean="0"/>
              <a:t>Een transparante markt.</a:t>
            </a:r>
          </a:p>
          <a:p>
            <a:r>
              <a:rPr lang="nl-NL" sz="2500" dirty="0" smtClean="0"/>
              <a:t>Geen vrije toe en uittreding.</a:t>
            </a:r>
          </a:p>
          <a:p>
            <a:r>
              <a:rPr lang="nl-NL" sz="2500" dirty="0" smtClean="0"/>
              <a:t>Veel invloed op de prijs.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3297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6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klaar, mag je wat voor jezelf gaan doen.</a:t>
            </a:r>
          </a:p>
          <a:p>
            <a:r>
              <a:rPr lang="nl-NL" sz="2500" dirty="0" smtClean="0"/>
              <a:t>Eerste 3 minuten zelfstandig aan de slag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Eerder klaar kan je verder met opgave 2.3 en 2.4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2.1 en 2.2 ter introductie.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989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2857"/>
          <a:stretch/>
        </p:blipFill>
        <p:spPr>
          <a:xfrm>
            <a:off x="0" y="0"/>
            <a:ext cx="12192000" cy="24544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1932"/>
          <a:stretch/>
        </p:blipFill>
        <p:spPr>
          <a:xfrm>
            <a:off x="0" y="0"/>
            <a:ext cx="12192000" cy="31763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647"/>
          <a:stretch/>
        </p:blipFill>
        <p:spPr>
          <a:xfrm>
            <a:off x="0" y="0"/>
            <a:ext cx="12192000" cy="37899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254"/>
          <a:stretch/>
        </p:blipFill>
        <p:spPr>
          <a:xfrm>
            <a:off x="0" y="0"/>
            <a:ext cx="12192000" cy="51374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0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3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84221"/>
            <a:ext cx="8596668" cy="1846179"/>
          </a:xfrm>
        </p:spPr>
        <p:txBody>
          <a:bodyPr/>
          <a:lstStyle/>
          <a:p>
            <a:r>
              <a:rPr lang="nl-NL" dirty="0" smtClean="0"/>
              <a:t>Toetreding barrières: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105" y="505327"/>
            <a:ext cx="10154653" cy="5536036"/>
          </a:xfrm>
        </p:spPr>
        <p:txBody>
          <a:bodyPr>
            <a:noAutofit/>
          </a:bodyPr>
          <a:lstStyle/>
          <a:p>
            <a:r>
              <a:rPr lang="nl-NL" sz="2500" dirty="0" smtClean="0"/>
              <a:t>Patenten/octrooien: het alleenrecht op gebruik maken van een bepaalde innovatie/uitvinding.</a:t>
            </a:r>
          </a:p>
          <a:p>
            <a:r>
              <a:rPr lang="nl-NL" sz="2500" dirty="0" smtClean="0"/>
              <a:t>Voordeel consument: het bevorderd in eerste instantie innovatie, tenslotte je hebt als enige profijt van je innovatie/uitvinding.</a:t>
            </a:r>
          </a:p>
          <a:p>
            <a:r>
              <a:rPr lang="nl-NL" sz="2500" dirty="0" smtClean="0"/>
              <a:t>Op langere termijn nadeel: doordat maar 1 partij gebruik mag maken van de innovatie, kan die partij de incentive verliezen om verder te ontwikkelen (gebrek aan concurrentie op korte/</a:t>
            </a:r>
            <a:r>
              <a:rPr lang="nl-NL" sz="2500" dirty="0" err="1" smtClean="0"/>
              <a:t>mid</a:t>
            </a:r>
            <a:r>
              <a:rPr lang="nl-NL" sz="2500" dirty="0" smtClean="0"/>
              <a:t> lange termijn)</a:t>
            </a:r>
          </a:p>
          <a:p>
            <a:r>
              <a:rPr lang="nl-NL" sz="2500" dirty="0" smtClean="0"/>
              <a:t>Verzonken kosten: gemaakte kosten kunnen bij faillissement niet/nauwelijks terugverdiend worden (een specifieke investering die niet voor algemene doeleinde verkocht kan worden).</a:t>
            </a:r>
          </a:p>
          <a:p>
            <a:r>
              <a:rPr lang="nl-NL" sz="2500" dirty="0" smtClean="0"/>
              <a:t>Schaalvoordelen: de kosten per product dalen naarmate er meer geproduceerd wordt, drijft dus de kleinere ondernemingen eruit aangezien deze niet voldoende produceren voor deze kostenvoordelen.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3661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Prijszetter: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De monopolist bepaald niet alleen hoeveel stuks hij verkoopt (gebeurde bij volledige mededingen wel). Maar bepaald ook de prijs die hij hierbij opstelt.</a:t>
            </a:r>
          </a:p>
          <a:p>
            <a:r>
              <a:rPr lang="nl-NL" sz="2500" dirty="0" smtClean="0"/>
              <a:t>Hij moet wel beseffen: hoe hoger hij zijn prijs maakt, hoe lager de vraag naar zijn product is.</a:t>
            </a:r>
          </a:p>
          <a:p>
            <a:r>
              <a:rPr lang="nl-NL" sz="2500" dirty="0" smtClean="0"/>
              <a:t>Dit wordt weergegeven in een </a:t>
            </a:r>
            <a:r>
              <a:rPr lang="nl-NL" sz="2500" dirty="0" err="1" smtClean="0"/>
              <a:t>prijsafzetfunctie</a:t>
            </a:r>
            <a:r>
              <a:rPr lang="nl-NL" sz="2500" dirty="0" smtClean="0"/>
              <a:t>: </a:t>
            </a:r>
            <a:r>
              <a:rPr lang="nl-NL" sz="2500" dirty="0" err="1" smtClean="0"/>
              <a:t>Qv</a:t>
            </a:r>
            <a:r>
              <a:rPr lang="nl-NL" sz="2500" dirty="0" smtClean="0"/>
              <a:t> = -0,833P + 100</a:t>
            </a:r>
          </a:p>
          <a:p>
            <a:r>
              <a:rPr lang="nl-NL" sz="2500" dirty="0" smtClean="0"/>
              <a:t>Bij een prijs van 60, zal zijn afzet -50 (0,833 * 60) + 100 = 50  zijn.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93468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261</TotalTime>
  <Words>529</Words>
  <Application>Microsoft Office PowerPoint</Application>
  <PresentationFormat>Breedbeeld</PresentationFormat>
  <Paragraphs>73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Welkom VWO 5.</vt:lpstr>
      <vt:lpstr>Agenda:</vt:lpstr>
      <vt:lpstr>PowerPoint-presentatie</vt:lpstr>
      <vt:lpstr>PowerPoint-presentatie</vt:lpstr>
      <vt:lpstr>Hoofdstuk 2:</vt:lpstr>
      <vt:lpstr>Maak opgave 2.1 en 2.2 ter introductie.</vt:lpstr>
      <vt:lpstr>PowerPoint-presentatie</vt:lpstr>
      <vt:lpstr>Toetreding barrières:</vt:lpstr>
      <vt:lpstr>Prijszetter:</vt:lpstr>
      <vt:lpstr>Maak opgave 2.3 t/m 2.5</vt:lpstr>
      <vt:lpstr>PowerPoint-presentatie</vt:lpstr>
      <vt:lpstr>PowerPoint-presentatie</vt:lpstr>
      <vt:lpstr>Maximale omzet:</vt:lpstr>
      <vt:lpstr>Maak opgave 2.6 t/m 2.7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42</cp:revision>
  <dcterms:created xsi:type="dcterms:W3CDTF">2017-08-27T09:00:36Z</dcterms:created>
  <dcterms:modified xsi:type="dcterms:W3CDTF">2017-09-07T06:53:01Z</dcterms:modified>
</cp:coreProperties>
</file>